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10" r:id="rId1"/>
  </p:sldMasterIdLst>
  <p:notesMasterIdLst>
    <p:notesMasterId r:id="rId59"/>
  </p:notesMasterIdLst>
  <p:handoutMasterIdLst>
    <p:handoutMasterId r:id="rId60"/>
  </p:handoutMasterIdLst>
  <p:sldIdLst>
    <p:sldId id="256" r:id="rId2"/>
    <p:sldId id="346" r:id="rId3"/>
    <p:sldId id="378" r:id="rId4"/>
    <p:sldId id="363" r:id="rId5"/>
    <p:sldId id="367" r:id="rId6"/>
    <p:sldId id="368" r:id="rId7"/>
    <p:sldId id="369" r:id="rId8"/>
    <p:sldId id="364" r:id="rId9"/>
    <p:sldId id="370" r:id="rId10"/>
    <p:sldId id="366" r:id="rId11"/>
    <p:sldId id="371" r:id="rId12"/>
    <p:sldId id="372" r:id="rId13"/>
    <p:sldId id="373" r:id="rId14"/>
    <p:sldId id="374" r:id="rId15"/>
    <p:sldId id="376" r:id="rId16"/>
    <p:sldId id="375" r:id="rId17"/>
    <p:sldId id="410" r:id="rId18"/>
    <p:sldId id="409" r:id="rId19"/>
    <p:sldId id="379" r:id="rId20"/>
    <p:sldId id="380" r:id="rId21"/>
    <p:sldId id="381" r:id="rId22"/>
    <p:sldId id="382" r:id="rId23"/>
    <p:sldId id="383" r:id="rId24"/>
    <p:sldId id="384" r:id="rId25"/>
    <p:sldId id="385" r:id="rId26"/>
    <p:sldId id="386" r:id="rId27"/>
    <p:sldId id="387" r:id="rId28"/>
    <p:sldId id="388" r:id="rId29"/>
    <p:sldId id="377" r:id="rId30"/>
    <p:sldId id="418" r:id="rId31"/>
    <p:sldId id="419" r:id="rId32"/>
    <p:sldId id="417" r:id="rId33"/>
    <p:sldId id="412" r:id="rId34"/>
    <p:sldId id="413" r:id="rId35"/>
    <p:sldId id="415" r:id="rId36"/>
    <p:sldId id="411" r:id="rId37"/>
    <p:sldId id="393" r:id="rId38"/>
    <p:sldId id="389" r:id="rId39"/>
    <p:sldId id="390" r:id="rId40"/>
    <p:sldId id="391" r:id="rId41"/>
    <p:sldId id="392" r:id="rId42"/>
    <p:sldId id="394" r:id="rId43"/>
    <p:sldId id="395" r:id="rId44"/>
    <p:sldId id="396" r:id="rId45"/>
    <p:sldId id="397" r:id="rId46"/>
    <p:sldId id="398" r:id="rId47"/>
    <p:sldId id="399" r:id="rId48"/>
    <p:sldId id="400" r:id="rId49"/>
    <p:sldId id="401" r:id="rId50"/>
    <p:sldId id="402" r:id="rId51"/>
    <p:sldId id="403" r:id="rId52"/>
    <p:sldId id="404" r:id="rId53"/>
    <p:sldId id="405" r:id="rId54"/>
    <p:sldId id="416" r:id="rId55"/>
    <p:sldId id="406" r:id="rId56"/>
    <p:sldId id="407" r:id="rId57"/>
    <p:sldId id="408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as Modrzyk" initials="NM" lastIdx="2" clrIdx="0">
    <p:extLst>
      <p:ext uri="{19B8F6BF-5375-455C-9EA6-DF929625EA0E}">
        <p15:presenceInfo xmlns:p15="http://schemas.microsoft.com/office/powerpoint/2012/main" userId="66d1d812-9e05-42e9-a5a4-e1c897165c6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C3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347"/>
    <p:restoredTop sz="86593"/>
  </p:normalViewPr>
  <p:slideViewPr>
    <p:cSldViewPr snapToGrid="0" snapToObjects="1">
      <p:cViewPr varScale="1">
        <p:scale>
          <a:sx n="65" d="100"/>
          <a:sy n="65" d="100"/>
        </p:scale>
        <p:origin x="224" y="3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napToObjects="1">
      <p:cViewPr varScale="1">
        <p:scale>
          <a:sx n="75" d="100"/>
          <a:sy n="75" d="100"/>
        </p:scale>
        <p:origin x="3504" y="1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070F950-95B7-DC4B-AE31-381D539F04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535147-AA20-044C-957A-EF61B449CC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1FB6F-146B-A640-9CF7-E64875F71E00}" type="datetimeFigureOut">
              <a:rPr lang="en-US" smtClean="0"/>
              <a:t>12/3/18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E4E075-55A4-B243-AC91-FB74660C13A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E34093-64B7-564A-B0E7-3F713C4046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77D7A0-2BC9-F74F-AC55-9B52EA8A6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9885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EB163-F3A3-3F4C-970A-9C3EF346F82A}" type="datetimeFigureOut">
              <a:rPr lang="en-US" smtClean="0"/>
              <a:t>12/3/18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9CD07E-8687-9941-91BF-75053511B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190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CD07E-8687-9941-91BF-75053511B3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89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CD07E-8687-9941-91BF-75053511B35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136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CD07E-8687-9941-91BF-75053511B35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54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CD07E-8687-9941-91BF-75053511B35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065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CD07E-8687-9941-91BF-75053511B35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1600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CD07E-8687-9941-91BF-75053511B35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931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CD07E-8687-9941-91BF-75053511B35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419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CD07E-8687-9941-91BF-75053511B35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4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CD07E-8687-9941-91BF-75053511B3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349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CD07E-8687-9941-91BF-75053511B3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09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CD07E-8687-9941-91BF-75053511B35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389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CD07E-8687-9941-91BF-75053511B35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731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CD07E-8687-9941-91BF-75053511B35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717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CD07E-8687-9941-91BF-75053511B35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486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CD07E-8687-9941-91BF-75053511B35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41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F2B4464-7007-CE4D-B712-0F7E7306E3A3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C6F6-7682-3344-91E8-539DE97CD81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1726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B4464-7007-CE4D-B712-0F7E7306E3A3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C6F6-7682-3344-91E8-539DE97CD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37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B4464-7007-CE4D-B712-0F7E7306E3A3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C6F6-7682-3344-91E8-539DE97CD81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447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96845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723604"/>
            <a:ext cx="9720071" cy="45857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B4464-7007-CE4D-B712-0F7E7306E3A3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C6F6-7682-3344-91E8-539DE97CD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70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B4464-7007-CE4D-B712-0F7E7306E3A3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C6F6-7682-3344-91E8-539DE97CD81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149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B4464-7007-CE4D-B712-0F7E7306E3A3}" type="datetimeFigureOut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C6F6-7682-3344-91E8-539DE97CD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8100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B4464-7007-CE4D-B712-0F7E7306E3A3}" type="datetimeFigureOut">
              <a:rPr lang="en-US" smtClean="0"/>
              <a:t>12/3/18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C6F6-7682-3344-91E8-539DE97CD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8768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B4464-7007-CE4D-B712-0F7E7306E3A3}" type="datetimeFigureOut">
              <a:rPr lang="en-US" smtClean="0"/>
              <a:t>12/3/18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C6F6-7682-3344-91E8-539DE97CD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917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B4464-7007-CE4D-B712-0F7E7306E3A3}" type="datetimeFigureOut">
              <a:rPr lang="en-US" smtClean="0"/>
              <a:t>12/3/18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C6F6-7682-3344-91E8-539DE97CD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379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B4464-7007-CE4D-B712-0F7E7306E3A3}" type="datetimeFigureOut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C6F6-7682-3344-91E8-539DE97CD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8508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B4464-7007-CE4D-B712-0F7E7306E3A3}" type="datetimeFigureOut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C6F6-7682-3344-91E8-539DE97CD81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593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07983"/>
            <a:ext cx="9720072" cy="612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1271386"/>
            <a:ext cx="9720071" cy="5037974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9F2B4464-7007-CE4D-B712-0F7E7306E3A3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A7A8C6F6-7682-3344-91E8-539DE97CD81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21540" y="35698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4503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1" r:id="rId1"/>
    <p:sldLayoutId id="2147484012" r:id="rId2"/>
    <p:sldLayoutId id="2147484013" r:id="rId3"/>
    <p:sldLayoutId id="2147484014" r:id="rId4"/>
    <p:sldLayoutId id="2147484015" r:id="rId5"/>
    <p:sldLayoutId id="2147484016" r:id="rId6"/>
    <p:sldLayoutId id="2147484017" r:id="rId7"/>
    <p:sldLayoutId id="2147484018" r:id="rId8"/>
    <p:sldLayoutId id="2147484019" r:id="rId9"/>
    <p:sldLayoutId id="2147484020" r:id="rId10"/>
    <p:sldLayoutId id="214748402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282/icCube/icCube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git@gitlab.otc:bi/bootcamp.git" TargetMode="External"/><Relationship Id="rId2" Type="http://schemas.openxmlformats.org/officeDocument/2006/relationships/hyperlink" Target="http://gitlab.otc/bi/bootcam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4FCA2-DDCA-6746-8ACE-6C54BF0346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ICCUBE BOOTCAMP </a:t>
            </a:r>
            <a:r>
              <a:rPr lang="en-US" altLang="ja-JP" dirty="0"/>
              <a:t>#1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E97666-3C9A-1040-812B-13DA2775D1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492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46A60-C719-264B-AFD8-0A6ECBECE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LOGIN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FC7747-45D7-0D44-9AFA-30F34C8867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2738" y="1813811"/>
            <a:ext cx="5921189" cy="460368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11311B-E901-184A-B080-C1CA95DE9111}"/>
              </a:ext>
            </a:extLst>
          </p:cNvPr>
          <p:cNvSpPr/>
          <p:nvPr/>
        </p:nvSpPr>
        <p:spPr>
          <a:xfrm>
            <a:off x="604404" y="1813811"/>
            <a:ext cx="416861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http://localhost:8282/icCube/icCube.html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admin</a:t>
            </a:r>
          </a:p>
          <a:p>
            <a:r>
              <a:rPr lang="en-US" dirty="0"/>
              <a:t>/</a:t>
            </a:r>
          </a:p>
          <a:p>
            <a:r>
              <a:rPr lang="en-US" dirty="0"/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3041139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4FCA2-DDCA-6746-8ACE-6C54BF0346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SCREENS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E97666-3C9A-1040-812B-13DA2775D1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007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46A60-C719-264B-AFD8-0A6ECBECE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SCREEN OVERVIEW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CCA8CB2-0CD0-144E-8542-9F27E2673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1332154"/>
            <a:ext cx="9720072" cy="5368548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2EC390-FE8D-3747-A74B-498415B29FEA}"/>
              </a:ext>
            </a:extLst>
          </p:cNvPr>
          <p:cNvCxnSpPr>
            <a:cxnSpLocks/>
          </p:cNvCxnSpPr>
          <p:nvPr/>
        </p:nvCxnSpPr>
        <p:spPr>
          <a:xfrm flipH="1" flipV="1">
            <a:off x="1441939" y="1553673"/>
            <a:ext cx="336538" cy="3704127"/>
          </a:xfrm>
          <a:prstGeom prst="straightConnector1">
            <a:avLst/>
          </a:prstGeom>
          <a:ln w="53975"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BC06346-6A77-8D45-9D42-9A77572DF901}"/>
              </a:ext>
            </a:extLst>
          </p:cNvPr>
          <p:cNvCxnSpPr>
            <a:cxnSpLocks/>
          </p:cNvCxnSpPr>
          <p:nvPr/>
        </p:nvCxnSpPr>
        <p:spPr>
          <a:xfrm flipH="1" flipV="1">
            <a:off x="2021760" y="1553674"/>
            <a:ext cx="1640751" cy="3970313"/>
          </a:xfrm>
          <a:prstGeom prst="straightConnector1">
            <a:avLst/>
          </a:prstGeom>
          <a:ln w="53975"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ECEDC8A-591E-FB45-B8DE-76D4CEC7E096}"/>
              </a:ext>
            </a:extLst>
          </p:cNvPr>
          <p:cNvCxnSpPr>
            <a:cxnSpLocks/>
          </p:cNvCxnSpPr>
          <p:nvPr/>
        </p:nvCxnSpPr>
        <p:spPr>
          <a:xfrm flipH="1" flipV="1">
            <a:off x="2520573" y="1553673"/>
            <a:ext cx="2473458" cy="3528281"/>
          </a:xfrm>
          <a:prstGeom prst="straightConnector1">
            <a:avLst/>
          </a:prstGeom>
          <a:ln w="53975"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4E94BC-BABF-484A-A7DE-ECCC16E5D678}"/>
              </a:ext>
            </a:extLst>
          </p:cNvPr>
          <p:cNvCxnSpPr>
            <a:cxnSpLocks/>
          </p:cNvCxnSpPr>
          <p:nvPr/>
        </p:nvCxnSpPr>
        <p:spPr>
          <a:xfrm flipH="1" flipV="1">
            <a:off x="3282462" y="1589064"/>
            <a:ext cx="2995246" cy="3070859"/>
          </a:xfrm>
          <a:prstGeom prst="straightConnector1">
            <a:avLst/>
          </a:prstGeom>
          <a:ln w="53975"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7B03EA2-3D89-CC4E-9AA8-C0A09A5A17FA}"/>
              </a:ext>
            </a:extLst>
          </p:cNvPr>
          <p:cNvCxnSpPr>
            <a:cxnSpLocks/>
          </p:cNvCxnSpPr>
          <p:nvPr/>
        </p:nvCxnSpPr>
        <p:spPr>
          <a:xfrm flipH="1" flipV="1">
            <a:off x="4207642" y="1589063"/>
            <a:ext cx="3177896" cy="1945445"/>
          </a:xfrm>
          <a:prstGeom prst="straightConnector1">
            <a:avLst/>
          </a:prstGeom>
          <a:ln w="53975"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79469F3-F8DD-A84D-84BA-AA1A37B8E0EF}"/>
              </a:ext>
            </a:extLst>
          </p:cNvPr>
          <p:cNvCxnSpPr>
            <a:cxnSpLocks/>
          </p:cNvCxnSpPr>
          <p:nvPr/>
        </p:nvCxnSpPr>
        <p:spPr>
          <a:xfrm flipV="1">
            <a:off x="9269572" y="1659290"/>
            <a:ext cx="1133199" cy="3492891"/>
          </a:xfrm>
          <a:prstGeom prst="straightConnector1">
            <a:avLst/>
          </a:prstGeom>
          <a:ln w="53975"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F514DFA-19E8-1143-8F5C-C25D2F106660}"/>
              </a:ext>
            </a:extLst>
          </p:cNvPr>
          <p:cNvSpPr txBox="1"/>
          <p:nvPr/>
        </p:nvSpPr>
        <p:spPr>
          <a:xfrm>
            <a:off x="8257543" y="5557109"/>
            <a:ext cx="2484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51C3FA"/>
                </a:solidFill>
              </a:rPr>
              <a:t>ICCUBE ONLINE HELP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1FE9B6-35C5-8C49-AB34-E6FE24057BCC}"/>
              </a:ext>
            </a:extLst>
          </p:cNvPr>
          <p:cNvSpPr txBox="1"/>
          <p:nvPr/>
        </p:nvSpPr>
        <p:spPr>
          <a:xfrm>
            <a:off x="6689048" y="3649901"/>
            <a:ext cx="2764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51C3FA"/>
                </a:solidFill>
              </a:rPr>
              <a:t>SERVER RUNTIME INFO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D213DD8-56CD-FD47-A91C-E8D205D62C5E}"/>
              </a:ext>
            </a:extLst>
          </p:cNvPr>
          <p:cNvSpPr txBox="1"/>
          <p:nvPr/>
        </p:nvSpPr>
        <p:spPr>
          <a:xfrm>
            <a:off x="5917624" y="4805969"/>
            <a:ext cx="24366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51C3FA"/>
                </a:solidFill>
              </a:rPr>
              <a:t>LINK TO REPORTING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25D793-F83E-7C49-95D3-F45374F2821F}"/>
              </a:ext>
            </a:extLst>
          </p:cNvPr>
          <p:cNvSpPr txBox="1"/>
          <p:nvPr/>
        </p:nvSpPr>
        <p:spPr>
          <a:xfrm>
            <a:off x="4207642" y="5248980"/>
            <a:ext cx="3023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51C3FA"/>
                </a:solidFill>
              </a:rPr>
              <a:t>REPORTING DEPLOYMENT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447B88-3DF7-1542-A57A-D7029FF4BD01}"/>
              </a:ext>
            </a:extLst>
          </p:cNvPr>
          <p:cNvSpPr txBox="1"/>
          <p:nvPr/>
        </p:nvSpPr>
        <p:spPr>
          <a:xfrm>
            <a:off x="2964565" y="5644226"/>
            <a:ext cx="2330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51C3FA"/>
                </a:solidFill>
              </a:rPr>
              <a:t>SCHEMA CREATION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76620B-A55B-E54E-8550-C90C82C44B90}"/>
              </a:ext>
            </a:extLst>
          </p:cNvPr>
          <p:cNvSpPr txBox="1"/>
          <p:nvPr/>
        </p:nvSpPr>
        <p:spPr>
          <a:xfrm>
            <a:off x="1024128" y="5339321"/>
            <a:ext cx="18421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51C3FA"/>
                </a:solidFill>
              </a:rPr>
              <a:t>MDX CONSOLE</a:t>
            </a:r>
          </a:p>
        </p:txBody>
      </p:sp>
    </p:spTree>
    <p:extLst>
      <p:ext uri="{BB962C8B-B14F-4D97-AF65-F5344CB8AC3E}">
        <p14:creationId xmlns:p14="http://schemas.microsoft.com/office/powerpoint/2010/main" val="70799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4FCA2-DDCA-6746-8ACE-6C54BF0346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QUICK ARCHITECTURE OVERVIEW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E97666-3C9A-1040-812B-13DA2775D1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213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46A60-C719-264B-AFD8-0A6ECBECE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STRUCTURE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7240427-7653-6A4B-B118-289AB22CA9F4}"/>
              </a:ext>
            </a:extLst>
          </p:cNvPr>
          <p:cNvSpPr/>
          <p:nvPr/>
        </p:nvSpPr>
        <p:spPr>
          <a:xfrm>
            <a:off x="2620108" y="2672862"/>
            <a:ext cx="2514600" cy="1582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icCube</a:t>
            </a:r>
            <a:r>
              <a:rPr lang="en-US" dirty="0"/>
              <a:t> Server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2710C79-06CA-6546-AC28-29B298AEF087}"/>
              </a:ext>
            </a:extLst>
          </p:cNvPr>
          <p:cNvSpPr/>
          <p:nvPr/>
        </p:nvSpPr>
        <p:spPr>
          <a:xfrm>
            <a:off x="6764216" y="2672861"/>
            <a:ext cx="2514600" cy="1582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icCube</a:t>
            </a:r>
            <a:r>
              <a:rPr lang="en-US" dirty="0"/>
              <a:t> Reporting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13F348-83CE-E446-B812-CD1F65148408}"/>
              </a:ext>
            </a:extLst>
          </p:cNvPr>
          <p:cNvCxnSpPr>
            <a:endCxn id="5" idx="2"/>
          </p:cNvCxnSpPr>
          <p:nvPr/>
        </p:nvCxnSpPr>
        <p:spPr>
          <a:xfrm flipV="1">
            <a:off x="3200400" y="4255477"/>
            <a:ext cx="677008" cy="1371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B880C2E-3C97-CC41-8DAA-9A822C726597}"/>
              </a:ext>
            </a:extLst>
          </p:cNvPr>
          <p:cNvCxnSpPr/>
          <p:nvPr/>
        </p:nvCxnSpPr>
        <p:spPr>
          <a:xfrm flipV="1">
            <a:off x="7344508" y="4255477"/>
            <a:ext cx="677008" cy="1371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09AC173-9D56-2B41-BB5E-148E7FDF14A0}"/>
              </a:ext>
            </a:extLst>
          </p:cNvPr>
          <p:cNvSpPr txBox="1"/>
          <p:nvPr/>
        </p:nvSpPr>
        <p:spPr>
          <a:xfrm>
            <a:off x="1863969" y="5627077"/>
            <a:ext cx="2620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Data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DFE6B8-62C9-BA47-97FC-B0F18CF867AE}"/>
              </a:ext>
            </a:extLst>
          </p:cNvPr>
          <p:cNvSpPr txBox="1"/>
          <p:nvPr/>
        </p:nvSpPr>
        <p:spPr>
          <a:xfrm>
            <a:off x="6645519" y="5627077"/>
            <a:ext cx="3448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Data To Create Visual Reports</a:t>
            </a:r>
          </a:p>
        </p:txBody>
      </p:sp>
    </p:spTree>
    <p:extLst>
      <p:ext uri="{BB962C8B-B14F-4D97-AF65-F5344CB8AC3E}">
        <p14:creationId xmlns:p14="http://schemas.microsoft.com/office/powerpoint/2010/main" val="400588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46A60-C719-264B-AFD8-0A6ECBECE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STRUCTURE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7240427-7653-6A4B-B118-289AB22CA9F4}"/>
              </a:ext>
            </a:extLst>
          </p:cNvPr>
          <p:cNvSpPr/>
          <p:nvPr/>
        </p:nvSpPr>
        <p:spPr>
          <a:xfrm>
            <a:off x="274161" y="2452566"/>
            <a:ext cx="2514600" cy="1582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icCube</a:t>
            </a:r>
            <a:r>
              <a:rPr lang="en-US" dirty="0"/>
              <a:t> Server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13F348-83CE-E446-B812-CD1F65148408}"/>
              </a:ext>
            </a:extLst>
          </p:cNvPr>
          <p:cNvCxnSpPr>
            <a:endCxn id="5" idx="2"/>
          </p:cNvCxnSpPr>
          <p:nvPr/>
        </p:nvCxnSpPr>
        <p:spPr>
          <a:xfrm flipV="1">
            <a:off x="854453" y="4035181"/>
            <a:ext cx="677008" cy="1371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09AC173-9D56-2B41-BB5E-148E7FDF14A0}"/>
              </a:ext>
            </a:extLst>
          </p:cNvPr>
          <p:cNvSpPr txBox="1"/>
          <p:nvPr/>
        </p:nvSpPr>
        <p:spPr>
          <a:xfrm>
            <a:off x="400701" y="5406781"/>
            <a:ext cx="2620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Data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4A7D6E-7601-EB48-9564-2A8D3DCF4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347" y="1747618"/>
            <a:ext cx="8506022" cy="3843829"/>
          </a:xfrm>
          <a:prstGeom prst="rect">
            <a:avLst/>
          </a:prstGeom>
        </p:spPr>
      </p:pic>
      <p:sp>
        <p:nvSpPr>
          <p:cNvPr id="6" name="Left Arrow 5">
            <a:extLst>
              <a:ext uri="{FF2B5EF4-FFF2-40B4-BE49-F238E27FC236}">
                <a16:creationId xmlns:a16="http://schemas.microsoft.com/office/drawing/2014/main" id="{F0F97AD8-863A-704C-8950-E1409D79CA32}"/>
              </a:ext>
            </a:extLst>
          </p:cNvPr>
          <p:cNvSpPr/>
          <p:nvPr/>
        </p:nvSpPr>
        <p:spPr>
          <a:xfrm>
            <a:off x="2759453" y="3197822"/>
            <a:ext cx="788894" cy="4717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10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4FCA2-DDCA-6746-8ACE-6C54BF0346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BURGER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E97666-3C9A-1040-812B-13DA2775D1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92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06060-4232-FD46-8377-F0B08187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BURGER.CSV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078A203-8110-DC4F-B23E-6B457DBC6D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3982014"/>
              </p:ext>
            </p:extLst>
          </p:nvPr>
        </p:nvGraphicFramePr>
        <p:xfrm>
          <a:off x="1989666" y="1712468"/>
          <a:ext cx="8754534" cy="4572723"/>
        </p:xfrm>
        <a:graphic>
          <a:graphicData uri="http://schemas.openxmlformats.org/drawingml/2006/table">
            <a:tbl>
              <a:tblPr/>
              <a:tblGrid>
                <a:gridCol w="5607243">
                  <a:extLst>
                    <a:ext uri="{9D8B030D-6E8A-4147-A177-3AD203B41FA5}">
                      <a16:colId xmlns:a16="http://schemas.microsoft.com/office/drawing/2014/main" val="1276108656"/>
                    </a:ext>
                  </a:extLst>
                </a:gridCol>
                <a:gridCol w="3147291">
                  <a:extLst>
                    <a:ext uri="{9D8B030D-6E8A-4147-A177-3AD203B41FA5}">
                      <a16:colId xmlns:a16="http://schemas.microsoft.com/office/drawing/2014/main" val="17949200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best_burger_place</a:t>
                      </a:r>
                    </a:p>
                  </a:txBody>
                  <a:tcPr marL="7960" marR="7960" marT="7960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gender</a:t>
                      </a:r>
                    </a:p>
                  </a:txBody>
                  <a:tcPr marL="7960" marR="7960" marT="7960" marB="0" anchor="b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117302"/>
                  </a:ext>
                </a:extLst>
              </a:tr>
              <a:tr h="16980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Five Guys Burgers</a:t>
                      </a:r>
                    </a:p>
                  </a:txBody>
                  <a:tcPr marL="7960" marR="7960" marT="7960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7960" marR="7960" marT="7960" marB="0" anchor="b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455317"/>
                  </a:ext>
                </a:extLst>
              </a:tr>
              <a:tr h="16980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Five Guys Burgers</a:t>
                      </a:r>
                    </a:p>
                  </a:txBody>
                  <a:tcPr marL="7960" marR="7960" marT="7960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7960" marR="7960" marT="7960" marB="0" anchor="b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3876946"/>
                  </a:ext>
                </a:extLst>
              </a:tr>
              <a:tr h="16980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Five Guys Burgers</a:t>
                      </a:r>
                    </a:p>
                  </a:txBody>
                  <a:tcPr marL="7960" marR="7960" marT="7960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7960" marR="7960" marT="7960" marB="0" anchor="b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6004487"/>
                  </a:ext>
                </a:extLst>
              </a:tr>
              <a:tr h="16980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Five Guys Burgers</a:t>
                      </a:r>
                    </a:p>
                  </a:txBody>
                  <a:tcPr marL="7960" marR="7960" marT="7960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7960" marR="7960" marT="7960" marB="0" anchor="b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4691421"/>
                  </a:ext>
                </a:extLst>
              </a:tr>
              <a:tr h="16980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Five Guys Burgers</a:t>
                      </a:r>
                    </a:p>
                  </a:txBody>
                  <a:tcPr marL="7960" marR="7960" marT="7960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7960" marR="7960" marT="7960" marB="0" anchor="b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045847"/>
                  </a:ext>
                </a:extLst>
              </a:tr>
              <a:tr h="16980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Five Guys Burgers</a:t>
                      </a:r>
                    </a:p>
                  </a:txBody>
                  <a:tcPr marL="7960" marR="7960" marT="7960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Female</a:t>
                      </a:r>
                    </a:p>
                  </a:txBody>
                  <a:tcPr marL="7960" marR="7960" marT="7960" marB="0" anchor="b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6798294"/>
                  </a:ext>
                </a:extLst>
              </a:tr>
              <a:tr h="18615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Five Guys Burgers</a:t>
                      </a:r>
                    </a:p>
                  </a:txBody>
                  <a:tcPr marL="7960" marR="7960" marT="7960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Female</a:t>
                      </a:r>
                    </a:p>
                  </a:txBody>
                  <a:tcPr marL="7960" marR="7960" marT="7960" marB="0" anchor="b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142464"/>
                  </a:ext>
                </a:extLst>
              </a:tr>
              <a:tr h="11413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Five Guys Burgers</a:t>
                      </a:r>
                    </a:p>
                  </a:txBody>
                  <a:tcPr marL="7960" marR="7960" marT="7960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Female</a:t>
                      </a:r>
                    </a:p>
                  </a:txBody>
                  <a:tcPr marL="7960" marR="7960" marT="7960" marB="0" anchor="b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5643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Five Guys Burgers</a:t>
                      </a:r>
                    </a:p>
                  </a:txBody>
                  <a:tcPr marL="7960" marR="7960" marT="7960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Female</a:t>
                      </a:r>
                    </a:p>
                  </a:txBody>
                  <a:tcPr marL="7960" marR="7960" marT="7960" marB="0" anchor="b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193574"/>
                  </a:ext>
                </a:extLst>
              </a:tr>
              <a:tr h="16980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Five Guys Burgers</a:t>
                      </a:r>
                    </a:p>
                  </a:txBody>
                  <a:tcPr marL="7960" marR="7960" marT="7960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Female</a:t>
                      </a:r>
                    </a:p>
                  </a:txBody>
                  <a:tcPr marL="7960" marR="7960" marT="7960" marB="0" anchor="b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7569294"/>
                  </a:ext>
                </a:extLst>
              </a:tr>
              <a:tr h="16980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Five Guys Burgers</a:t>
                      </a:r>
                    </a:p>
                  </a:txBody>
                  <a:tcPr marL="7960" marR="7960" marT="7960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Female</a:t>
                      </a:r>
                    </a:p>
                  </a:txBody>
                  <a:tcPr marL="7960" marR="7960" marT="7960" marB="0" anchor="b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2133326"/>
                  </a:ext>
                </a:extLst>
              </a:tr>
              <a:tr h="16980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In-N-Out Burger</a:t>
                      </a:r>
                    </a:p>
                  </a:txBody>
                  <a:tcPr marL="7960" marR="7960" marT="7960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7960" marR="7960" marT="7960" marB="0" anchor="b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5015088"/>
                  </a:ext>
                </a:extLst>
              </a:tr>
              <a:tr h="16980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In-N-Out Burger</a:t>
                      </a:r>
                    </a:p>
                  </a:txBody>
                  <a:tcPr marL="7960" marR="7960" marT="7960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7960" marR="7960" marT="7960" marB="0" anchor="b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1238130"/>
                  </a:ext>
                </a:extLst>
              </a:tr>
              <a:tr h="16980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In-N-Out Burger</a:t>
                      </a:r>
                    </a:p>
                  </a:txBody>
                  <a:tcPr marL="7960" marR="7960" marT="7960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7960" marR="7960" marT="7960" marB="0" anchor="b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0380329"/>
                  </a:ext>
                </a:extLst>
              </a:tr>
              <a:tr h="16980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In-N-Out Burger</a:t>
                      </a:r>
                    </a:p>
                  </a:txBody>
                  <a:tcPr marL="7960" marR="7960" marT="7960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7960" marR="7960" marT="7960" marB="0" anchor="b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695405"/>
                  </a:ext>
                </a:extLst>
              </a:tr>
              <a:tr h="16980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In-N-Out Burger</a:t>
                      </a:r>
                    </a:p>
                  </a:txBody>
                  <a:tcPr marL="7960" marR="7960" marT="7960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7960" marR="7960" marT="7960" marB="0" anchor="b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047232"/>
                  </a:ext>
                </a:extLst>
              </a:tr>
              <a:tr h="16980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In-N-Out Burger</a:t>
                      </a:r>
                    </a:p>
                  </a:txBody>
                  <a:tcPr marL="7960" marR="7960" marT="7960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7960" marR="7960" marT="7960" marB="0" anchor="b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0624761"/>
                  </a:ext>
                </a:extLst>
              </a:tr>
              <a:tr h="16980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In-N-Out Burger</a:t>
                      </a:r>
                    </a:p>
                  </a:txBody>
                  <a:tcPr marL="7960" marR="7960" marT="7960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7960" marR="7960" marT="7960" marB="0" anchor="b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5069015"/>
                  </a:ext>
                </a:extLst>
              </a:tr>
              <a:tr h="16980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In-N-Out Burger</a:t>
                      </a:r>
                    </a:p>
                  </a:txBody>
                  <a:tcPr marL="7960" marR="7960" marT="7960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7960" marR="7960" marT="7960" marB="0" anchor="b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8975839"/>
                  </a:ext>
                </a:extLst>
              </a:tr>
              <a:tr h="16980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In-N-Out Burger</a:t>
                      </a:r>
                    </a:p>
                  </a:txBody>
                  <a:tcPr marL="7960" marR="7960" marT="7960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7960" marR="7960" marT="7960" marB="0" anchor="b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8353668"/>
                  </a:ext>
                </a:extLst>
              </a:tr>
              <a:tr h="16980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In-N-Out Burger</a:t>
                      </a:r>
                    </a:p>
                  </a:txBody>
                  <a:tcPr marL="7960" marR="7960" marT="7960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7960" marR="7960" marT="7960" marB="0" anchor="b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3870530"/>
                  </a:ext>
                </a:extLst>
              </a:tr>
              <a:tr h="16980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In-N-Out Burger</a:t>
                      </a:r>
                    </a:p>
                  </a:txBody>
                  <a:tcPr marL="7960" marR="7960" marT="7960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7960" marR="7960" marT="7960" marB="0" anchor="b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2755077"/>
                  </a:ext>
                </a:extLst>
              </a:tr>
              <a:tr h="16980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In-N-Out Burger</a:t>
                      </a:r>
                    </a:p>
                  </a:txBody>
                  <a:tcPr marL="7960" marR="7960" marT="7960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7960" marR="7960" marT="7960" marB="0" anchor="b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1984024"/>
                  </a:ext>
                </a:extLst>
              </a:tr>
              <a:tr h="16980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In-N-Out Burger</a:t>
                      </a:r>
                    </a:p>
                  </a:txBody>
                  <a:tcPr marL="7960" marR="7960" marT="7960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7960" marR="7960" marT="7960" marB="0" anchor="b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1312299"/>
                  </a:ext>
                </a:extLst>
              </a:tr>
              <a:tr h="16980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In-N-Out Burger</a:t>
                      </a:r>
                    </a:p>
                  </a:txBody>
                  <a:tcPr marL="7960" marR="7960" marT="7960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7960" marR="7960" marT="7960" marB="0" anchor="b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111297"/>
                  </a:ext>
                </a:extLst>
              </a:tr>
              <a:tr h="16980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In-N-Out Burger</a:t>
                      </a:r>
                    </a:p>
                  </a:txBody>
                  <a:tcPr marL="7960" marR="7960" marT="7960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7960" marR="7960" marT="7960" marB="0" anchor="b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8631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192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4FCA2-DDCA-6746-8ACE-6C54BF0346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QUICK SCHEMA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E97666-3C9A-1040-812B-13DA2775D1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058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5891-DF4A-B14C-9B7C-DBA57EEB1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#1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F0184B-2DF1-5044-B4A9-9402396CB0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4876" y="1724025"/>
            <a:ext cx="5378385" cy="4584700"/>
          </a:xfrm>
        </p:spPr>
      </p:pic>
    </p:spTree>
    <p:extLst>
      <p:ext uri="{BB962C8B-B14F-4D97-AF65-F5344CB8AC3E}">
        <p14:creationId xmlns:p14="http://schemas.microsoft.com/office/powerpoint/2010/main" val="1074014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4FCA2-DDCA-6746-8ACE-6C54BF0346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E97666-3C9A-1040-812B-13DA2775D1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669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5891-DF4A-B14C-9B7C-DBA57EEB1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#2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5411386-8E8A-2E48-A895-87A6F13ECE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4214" y="1724025"/>
            <a:ext cx="5359710" cy="4584700"/>
          </a:xfrm>
        </p:spPr>
      </p:pic>
    </p:spTree>
    <p:extLst>
      <p:ext uri="{BB962C8B-B14F-4D97-AF65-F5344CB8AC3E}">
        <p14:creationId xmlns:p14="http://schemas.microsoft.com/office/powerpoint/2010/main" val="1318305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5891-DF4A-B14C-9B7C-DBA57EEB1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#3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B1F4784-07A8-BA44-8977-2F379F2C4F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4876" y="1724025"/>
            <a:ext cx="5378385" cy="4584700"/>
          </a:xfrm>
        </p:spPr>
      </p:pic>
    </p:spTree>
    <p:extLst>
      <p:ext uri="{BB962C8B-B14F-4D97-AF65-F5344CB8AC3E}">
        <p14:creationId xmlns:p14="http://schemas.microsoft.com/office/powerpoint/2010/main" val="3814096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5891-DF4A-B14C-9B7C-DBA57EEB1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#4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10A6059-A39E-3E43-9EF3-D5EACD7D82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7941" y="1724025"/>
            <a:ext cx="5372255" cy="4584700"/>
          </a:xfrm>
        </p:spPr>
      </p:pic>
    </p:spTree>
    <p:extLst>
      <p:ext uri="{BB962C8B-B14F-4D97-AF65-F5344CB8AC3E}">
        <p14:creationId xmlns:p14="http://schemas.microsoft.com/office/powerpoint/2010/main" val="814405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5891-DF4A-B14C-9B7C-DBA57EEB1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#5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2BAB9AA-512F-5541-A68A-6CF5B3597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3619" y="3292475"/>
            <a:ext cx="4660900" cy="1447800"/>
          </a:xfrm>
        </p:spPr>
      </p:pic>
    </p:spTree>
    <p:extLst>
      <p:ext uri="{BB962C8B-B14F-4D97-AF65-F5344CB8AC3E}">
        <p14:creationId xmlns:p14="http://schemas.microsoft.com/office/powerpoint/2010/main" val="1335208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5891-DF4A-B14C-9B7C-DBA57EEB1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#6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91003C9-C5BD-AC46-BF52-34642BAF8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9169" y="2701925"/>
            <a:ext cx="7289800" cy="2628900"/>
          </a:xfrm>
        </p:spPr>
      </p:pic>
    </p:spTree>
    <p:extLst>
      <p:ext uri="{BB962C8B-B14F-4D97-AF65-F5344CB8AC3E}">
        <p14:creationId xmlns:p14="http://schemas.microsoft.com/office/powerpoint/2010/main" val="2076621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5891-DF4A-B14C-9B7C-DBA57EEB1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#7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B6E5B5-F3D2-1E4C-9202-5CDF1426D5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938" y="1909986"/>
            <a:ext cx="9720262" cy="4212777"/>
          </a:xfrm>
        </p:spPr>
      </p:pic>
    </p:spTree>
    <p:extLst>
      <p:ext uri="{BB962C8B-B14F-4D97-AF65-F5344CB8AC3E}">
        <p14:creationId xmlns:p14="http://schemas.microsoft.com/office/powerpoint/2010/main" val="773760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5891-DF4A-B14C-9B7C-DBA57EEB1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#8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B75DD4C-4584-C649-9658-3FABB3BD71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938" y="2876462"/>
            <a:ext cx="9720262" cy="2279825"/>
          </a:xfrm>
        </p:spPr>
      </p:pic>
    </p:spTree>
    <p:extLst>
      <p:ext uri="{BB962C8B-B14F-4D97-AF65-F5344CB8AC3E}">
        <p14:creationId xmlns:p14="http://schemas.microsoft.com/office/powerpoint/2010/main" val="3482674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5891-DF4A-B14C-9B7C-DBA57EEB1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#9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41F262-4920-7243-AFBE-9035BFFAA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3041" y="1724025"/>
            <a:ext cx="8922055" cy="4584700"/>
          </a:xfrm>
        </p:spPr>
      </p:pic>
    </p:spTree>
    <p:extLst>
      <p:ext uri="{BB962C8B-B14F-4D97-AF65-F5344CB8AC3E}">
        <p14:creationId xmlns:p14="http://schemas.microsoft.com/office/powerpoint/2010/main" val="1077152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5891-DF4A-B14C-9B7C-DBA57EEB1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#10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0FB15A2-D916-B847-B4B2-019C6F4E8A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8103" y="1724025"/>
            <a:ext cx="7231932" cy="4584700"/>
          </a:xfrm>
        </p:spPr>
      </p:pic>
    </p:spTree>
    <p:extLst>
      <p:ext uri="{BB962C8B-B14F-4D97-AF65-F5344CB8AC3E}">
        <p14:creationId xmlns:p14="http://schemas.microsoft.com/office/powerpoint/2010/main" val="7528971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4FCA2-DDCA-6746-8ACE-6C54BF0346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OLAP, DIMENSIONS, HIERARCHY, CUBE, MEASURES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E97666-3C9A-1040-812B-13DA2775D1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806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46A60-C719-264B-AFD8-0A6ECBECE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BOOTCAMP TAKE AWAYS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1C22F-6343-6E47-BACA-188E7104D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IMPORT DATA FROM A CSV FILE, ON FAVORITE BURGER PLACES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A CUBE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ACCESS DATA FROM EXCEL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REPORTS</a:t>
            </a:r>
          </a:p>
        </p:txBody>
      </p:sp>
    </p:spTree>
    <p:extLst>
      <p:ext uri="{BB962C8B-B14F-4D97-AF65-F5344CB8AC3E}">
        <p14:creationId xmlns:p14="http://schemas.microsoft.com/office/powerpoint/2010/main" val="744372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BD12C-7B42-9C47-827D-4F33ECBF2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FBAA8-2F5B-474B-9368-1412A9273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OLAP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dirty="0"/>
              <a:t>Multidimensional array of data, stored in a star schema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b="1" dirty="0"/>
              <a:t>star schema</a:t>
            </a:r>
            <a:r>
              <a:rPr lang="en-US" dirty="0"/>
              <a:t> consists of one or more fact tables referencing any number of dimension tables.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DIMENSIONS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dirty="0"/>
              <a:t>Dimensions are derived from the </a:t>
            </a:r>
            <a:r>
              <a:rPr lang="en-US" b="1" dirty="0"/>
              <a:t>dimension tables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HIERARCHY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dirty="0"/>
              <a:t>A dimension can have multiple hierarchy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Dimensions can be organized in parent-child hierarchies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MEASURES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dirty="0"/>
              <a:t>Measures are derived from the records in the fact table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FACTS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CUBE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dirty="0"/>
              <a:t>Multidimensional dataset </a:t>
            </a:r>
          </a:p>
        </p:txBody>
      </p:sp>
    </p:spTree>
    <p:extLst>
      <p:ext uri="{BB962C8B-B14F-4D97-AF65-F5344CB8AC3E}">
        <p14:creationId xmlns:p14="http://schemas.microsoft.com/office/powerpoint/2010/main" val="687982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BD12C-7B42-9C47-827D-4F33ECBF2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FBAA8-2F5B-474B-9368-1412A9273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E8837E-C644-364D-A778-E0887A1FD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210" y="1708150"/>
            <a:ext cx="4855890" cy="460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0388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4FCA2-DDCA-6746-8ACE-6C54BF0346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DEPLOY SCHEMA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E97666-3C9A-1040-812B-13DA2775D1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8780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34880-6638-A64B-9EA2-C70AD7383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#1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D22260-846E-AC45-A4B6-B083F22C5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2819" y="2174875"/>
            <a:ext cx="7302500" cy="3683000"/>
          </a:xfrm>
        </p:spPr>
      </p:pic>
    </p:spTree>
    <p:extLst>
      <p:ext uri="{BB962C8B-B14F-4D97-AF65-F5344CB8AC3E}">
        <p14:creationId xmlns:p14="http://schemas.microsoft.com/office/powerpoint/2010/main" val="5808454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34880-6638-A64B-9EA2-C70AD7383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#2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8595340-F5F0-A542-93BC-9D8D4EC8AF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2169" y="3013075"/>
            <a:ext cx="7543800" cy="2006600"/>
          </a:xfrm>
        </p:spPr>
      </p:pic>
    </p:spTree>
    <p:extLst>
      <p:ext uri="{BB962C8B-B14F-4D97-AF65-F5344CB8AC3E}">
        <p14:creationId xmlns:p14="http://schemas.microsoft.com/office/powerpoint/2010/main" val="1865259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34A8D-6891-7D42-8ED2-BAE3A01C0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#3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90591E-A68C-A445-BAD5-354E47659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3763" y="1724025"/>
            <a:ext cx="9080611" cy="4584700"/>
          </a:xfrm>
        </p:spPr>
      </p:pic>
    </p:spTree>
    <p:extLst>
      <p:ext uri="{BB962C8B-B14F-4D97-AF65-F5344CB8AC3E}">
        <p14:creationId xmlns:p14="http://schemas.microsoft.com/office/powerpoint/2010/main" val="8711526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4FCA2-DDCA-6746-8ACE-6C54BF0346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VIEW DATA WITH EXCEL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E97666-3C9A-1040-812B-13DA2775D1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6630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413E4-65FB-614F-9215-B6B1D50BD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#0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282F1B3-3A7A-4348-AA82-AE02DDEE40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235" y="1724025"/>
            <a:ext cx="6725668" cy="4584700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F56C87-0818-054C-A937-9C35139E25E3}"/>
              </a:ext>
            </a:extLst>
          </p:cNvPr>
          <p:cNvCxnSpPr/>
          <p:nvPr/>
        </p:nvCxnSpPr>
        <p:spPr>
          <a:xfrm flipH="1" flipV="1">
            <a:off x="6949440" y="4612928"/>
            <a:ext cx="4023360" cy="1695797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8643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1BDE6-D0D3-1B4F-83A0-971396F84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#1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99E4FE-2692-9A41-95D2-60943E7F75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4079" y="1724025"/>
            <a:ext cx="6499979" cy="4584700"/>
          </a:xfrm>
        </p:spPr>
      </p:pic>
    </p:spTree>
    <p:extLst>
      <p:ext uri="{BB962C8B-B14F-4D97-AF65-F5344CB8AC3E}">
        <p14:creationId xmlns:p14="http://schemas.microsoft.com/office/powerpoint/2010/main" val="27293227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87339-E164-B944-88C6-CC7992522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#2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1F013F-8D69-4A4E-9AC3-F173741E8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1961" y="1724025"/>
            <a:ext cx="6404215" cy="4584700"/>
          </a:xfrm>
        </p:spPr>
      </p:pic>
    </p:spTree>
    <p:extLst>
      <p:ext uri="{BB962C8B-B14F-4D97-AF65-F5344CB8AC3E}">
        <p14:creationId xmlns:p14="http://schemas.microsoft.com/office/powerpoint/2010/main" val="874994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46A60-C719-264B-AFD8-0A6ECBECE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1C22F-6343-6E47-BACA-188E7104D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What is </a:t>
            </a:r>
            <a:r>
              <a:rPr lang="en-US" dirty="0" err="1"/>
              <a:t>IcCube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Install free version of </a:t>
            </a:r>
            <a:r>
              <a:rPr lang="en-US" dirty="0" err="1"/>
              <a:t>IcCube</a:t>
            </a:r>
            <a:r>
              <a:rPr lang="en-US" dirty="0"/>
              <a:t> locally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Start the </a:t>
            </a:r>
            <a:r>
              <a:rPr lang="en-US" dirty="0" err="1"/>
              <a:t>iccube</a:t>
            </a:r>
            <a:r>
              <a:rPr lang="en-US" dirty="0"/>
              <a:t> server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Walk around the different screens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your first Schema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your first report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2 more extra reports</a:t>
            </a:r>
          </a:p>
        </p:txBody>
      </p:sp>
    </p:spTree>
    <p:extLst>
      <p:ext uri="{BB962C8B-B14F-4D97-AF65-F5344CB8AC3E}">
        <p14:creationId xmlns:p14="http://schemas.microsoft.com/office/powerpoint/2010/main" val="4782727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37076-2D61-D14B-A7D2-9FFA248E9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#3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CF13F0-FA2C-ED4C-AA62-09C8D26C5B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0619" y="2162175"/>
            <a:ext cx="4406900" cy="3708400"/>
          </a:xfrm>
        </p:spPr>
      </p:pic>
    </p:spTree>
    <p:extLst>
      <p:ext uri="{BB962C8B-B14F-4D97-AF65-F5344CB8AC3E}">
        <p14:creationId xmlns:p14="http://schemas.microsoft.com/office/powerpoint/2010/main" val="2090663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F52B4-090F-5F49-8082-FA961A22C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#4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275B317-944E-B749-8995-8BE1FE562A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0823" y="1724025"/>
            <a:ext cx="8746492" cy="4584700"/>
          </a:xfrm>
        </p:spPr>
      </p:pic>
    </p:spTree>
    <p:extLst>
      <p:ext uri="{BB962C8B-B14F-4D97-AF65-F5344CB8AC3E}">
        <p14:creationId xmlns:p14="http://schemas.microsoft.com/office/powerpoint/2010/main" val="18372156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797D-642B-1546-9574-3AC4C6F38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#5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8FA0A0-FE8D-AF44-87C6-2DC472C2C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938" y="2097902"/>
            <a:ext cx="9720262" cy="3836945"/>
          </a:xfrm>
        </p:spPr>
      </p:pic>
    </p:spTree>
    <p:extLst>
      <p:ext uri="{BB962C8B-B14F-4D97-AF65-F5344CB8AC3E}">
        <p14:creationId xmlns:p14="http://schemas.microsoft.com/office/powerpoint/2010/main" val="23298067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4FCA2-DDCA-6746-8ACE-6C54BF0346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ICCUBE REPORTING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E97666-3C9A-1040-812B-13DA2775D1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4149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B2F45-C4B8-264D-86FE-AFF85B07C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#1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8F6721-3464-314E-8C3F-AF3E90C5A6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3423" y="1724025"/>
            <a:ext cx="9601292" cy="4584700"/>
          </a:xfrm>
        </p:spPr>
      </p:pic>
    </p:spTree>
    <p:extLst>
      <p:ext uri="{BB962C8B-B14F-4D97-AF65-F5344CB8AC3E}">
        <p14:creationId xmlns:p14="http://schemas.microsoft.com/office/powerpoint/2010/main" val="32544565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B2F45-C4B8-264D-86FE-AFF85B07C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#2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5C19F60-2525-8F4A-B7F5-D203E831D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6969" y="2289175"/>
            <a:ext cx="4394200" cy="3454400"/>
          </a:xfrm>
        </p:spPr>
      </p:pic>
    </p:spTree>
    <p:extLst>
      <p:ext uri="{BB962C8B-B14F-4D97-AF65-F5344CB8AC3E}">
        <p14:creationId xmlns:p14="http://schemas.microsoft.com/office/powerpoint/2010/main" val="5810960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B2F45-C4B8-264D-86FE-AFF85B07C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#3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2BF41AF-570B-674E-B2AB-D40CCF93BA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1626" y="1724025"/>
            <a:ext cx="5444885" cy="4584700"/>
          </a:xfrm>
        </p:spPr>
      </p:pic>
    </p:spTree>
    <p:extLst>
      <p:ext uri="{BB962C8B-B14F-4D97-AF65-F5344CB8AC3E}">
        <p14:creationId xmlns:p14="http://schemas.microsoft.com/office/powerpoint/2010/main" val="30292051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2035-55B8-7E49-8589-8443B6D6C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#4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B49CF8-CE57-174C-A111-5FE50E044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938" y="1804628"/>
            <a:ext cx="9720262" cy="4423494"/>
          </a:xfrm>
        </p:spPr>
      </p:pic>
    </p:spTree>
    <p:extLst>
      <p:ext uri="{BB962C8B-B14F-4D97-AF65-F5344CB8AC3E}">
        <p14:creationId xmlns:p14="http://schemas.microsoft.com/office/powerpoint/2010/main" val="30252254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3B918-7666-DE40-9C99-91FEDBB6C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#5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E664CB-1D1A-7144-B905-9023B0B33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2461" y="1724025"/>
            <a:ext cx="9043215" cy="4584700"/>
          </a:xfrm>
        </p:spPr>
      </p:pic>
    </p:spTree>
    <p:extLst>
      <p:ext uri="{BB962C8B-B14F-4D97-AF65-F5344CB8AC3E}">
        <p14:creationId xmlns:p14="http://schemas.microsoft.com/office/powerpoint/2010/main" val="40331266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E7016-E127-DE41-8E67-E2E66B3F7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#6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E2698B9-CE25-0C47-A478-5793C159F5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8216" y="2294854"/>
            <a:ext cx="3200400" cy="22479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7BB04A-D0B9-2246-BF90-3F8A22DDA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257" y="289201"/>
            <a:ext cx="7916134" cy="35123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DBC678-6525-BE4F-8DB9-0F9ACF7C6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9910" y="3801570"/>
            <a:ext cx="4008507" cy="2702442"/>
          </a:xfrm>
          <a:prstGeom prst="rect">
            <a:avLst/>
          </a:prstGeom>
        </p:spPr>
      </p:pic>
      <p:sp>
        <p:nvSpPr>
          <p:cNvPr id="11" name="Down Arrow 10">
            <a:extLst>
              <a:ext uri="{FF2B5EF4-FFF2-40B4-BE49-F238E27FC236}">
                <a16:creationId xmlns:a16="http://schemas.microsoft.com/office/drawing/2014/main" id="{37AB8741-B0F4-7049-ACC7-F33E184E7606}"/>
              </a:ext>
            </a:extLst>
          </p:cNvPr>
          <p:cNvSpPr/>
          <p:nvPr/>
        </p:nvSpPr>
        <p:spPr>
          <a:xfrm rot="17579800">
            <a:off x="2118172" y="4321204"/>
            <a:ext cx="1824135" cy="1663174"/>
          </a:xfrm>
          <a:prstGeom prst="downArrow">
            <a:avLst>
              <a:gd name="adj1" fmla="val 50000"/>
              <a:gd name="adj2" fmla="val 536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659AD1FD-AAEC-E640-85E0-ADA88C01D3BF}"/>
              </a:ext>
            </a:extLst>
          </p:cNvPr>
          <p:cNvSpPr/>
          <p:nvPr/>
        </p:nvSpPr>
        <p:spPr>
          <a:xfrm rot="12687271">
            <a:off x="7584851" y="3265998"/>
            <a:ext cx="1824135" cy="1663174"/>
          </a:xfrm>
          <a:prstGeom prst="downArrow">
            <a:avLst>
              <a:gd name="adj1" fmla="val 50000"/>
              <a:gd name="adj2" fmla="val 536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159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4FCA2-DDCA-6746-8ACE-6C54BF0346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ICCUBE in ONE SLIDE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E97666-3C9A-1040-812B-13DA2775D1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8685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4FCA2-DDCA-6746-8ACE-6C54BF0346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ICCUBE REPORTING EXTRAS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E97666-3C9A-1040-812B-13DA2775D1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SETTING UP A FILTER</a:t>
            </a:r>
          </a:p>
        </p:txBody>
      </p:sp>
    </p:spTree>
    <p:extLst>
      <p:ext uri="{BB962C8B-B14F-4D97-AF65-F5344CB8AC3E}">
        <p14:creationId xmlns:p14="http://schemas.microsoft.com/office/powerpoint/2010/main" val="35428927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3751C-299C-734C-81A4-FFC355B46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 FILTER #1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96927F-E16B-B54E-B5B5-1A4FD0E07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5715" y="1894538"/>
            <a:ext cx="2032000" cy="11557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94093B-484C-3546-931C-8259DA2AB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741" y="3391105"/>
            <a:ext cx="8789936" cy="2769852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5C4841A2-176E-3645-A5CE-943F757FB746}"/>
              </a:ext>
            </a:extLst>
          </p:cNvPr>
          <p:cNvSpPr/>
          <p:nvPr/>
        </p:nvSpPr>
        <p:spPr>
          <a:xfrm rot="17579800">
            <a:off x="3077472" y="2389085"/>
            <a:ext cx="1824135" cy="1663174"/>
          </a:xfrm>
          <a:prstGeom prst="downArrow">
            <a:avLst>
              <a:gd name="adj1" fmla="val 50000"/>
              <a:gd name="adj2" fmla="val 536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0318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88C0F-2967-6B43-838F-C6DCEC70F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 FILTER #2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0A64DC-38EE-F94B-B518-8A43C23C3C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995" y="1831443"/>
            <a:ext cx="2032000" cy="11557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670F3E-F725-774F-9DEA-A584A2B50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867" y="2757881"/>
            <a:ext cx="7789333" cy="41001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F778CB-7456-854D-8E1D-C10C59A89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116" y="1151993"/>
            <a:ext cx="3162300" cy="1257300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A84F1ECD-421C-E447-95EC-60BB0FA46A2C}"/>
              </a:ext>
            </a:extLst>
          </p:cNvPr>
          <p:cNvSpPr/>
          <p:nvPr/>
        </p:nvSpPr>
        <p:spPr>
          <a:xfrm rot="17579800">
            <a:off x="1233883" y="3169188"/>
            <a:ext cx="1824135" cy="1663174"/>
          </a:xfrm>
          <a:prstGeom prst="downArrow">
            <a:avLst>
              <a:gd name="adj1" fmla="val 50000"/>
              <a:gd name="adj2" fmla="val 536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D7BD19BF-F061-7440-9F1E-FAB7900E615E}"/>
              </a:ext>
            </a:extLst>
          </p:cNvPr>
          <p:cNvSpPr/>
          <p:nvPr/>
        </p:nvSpPr>
        <p:spPr>
          <a:xfrm rot="8157722">
            <a:off x="9568838" y="2144483"/>
            <a:ext cx="1824135" cy="1663174"/>
          </a:xfrm>
          <a:prstGeom prst="downArrow">
            <a:avLst>
              <a:gd name="adj1" fmla="val 50000"/>
              <a:gd name="adj2" fmla="val 536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3540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16899-6F6F-DF41-9DE7-421784FBD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 FILTER #3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EDD5B8-7900-FE48-BAE5-ACE2BA3ADD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1919" y="2447925"/>
            <a:ext cx="9004300" cy="3136900"/>
          </a:xfrm>
        </p:spPr>
      </p:pic>
    </p:spTree>
    <p:extLst>
      <p:ext uri="{BB962C8B-B14F-4D97-AF65-F5344CB8AC3E}">
        <p14:creationId xmlns:p14="http://schemas.microsoft.com/office/powerpoint/2010/main" val="18567445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4FCA2-DDCA-6746-8ACE-6C54BF0346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ICCUBE REPORTING EXTRAS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E97666-3C9A-1040-812B-13DA2775D1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COLORS AND COLUMNS</a:t>
            </a:r>
          </a:p>
        </p:txBody>
      </p:sp>
    </p:spTree>
    <p:extLst>
      <p:ext uri="{BB962C8B-B14F-4D97-AF65-F5344CB8AC3E}">
        <p14:creationId xmlns:p14="http://schemas.microsoft.com/office/powerpoint/2010/main" val="414288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56681-9005-4F47-BC33-38B576929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COLORS AND COLUMNS #1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B485DC-973E-C740-AB8F-775BAC0936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938" y="1764336"/>
            <a:ext cx="9720262" cy="4504077"/>
          </a:xfrm>
        </p:spPr>
      </p:pic>
    </p:spTree>
    <p:extLst>
      <p:ext uri="{BB962C8B-B14F-4D97-AF65-F5344CB8AC3E}">
        <p14:creationId xmlns:p14="http://schemas.microsoft.com/office/powerpoint/2010/main" val="23620579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28E08-475A-1244-8FBE-3C1F5888F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COLORS AND COLUMNS #2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44911E-5BC8-DF47-9F2C-9A91271D2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3442" y="1724025"/>
            <a:ext cx="7141253" cy="4584700"/>
          </a:xfrm>
        </p:spPr>
      </p:pic>
    </p:spTree>
    <p:extLst>
      <p:ext uri="{BB962C8B-B14F-4D97-AF65-F5344CB8AC3E}">
        <p14:creationId xmlns:p14="http://schemas.microsoft.com/office/powerpoint/2010/main" val="24663238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7C3DC-0363-4743-8303-F87A996BF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COLORS AND COLUMNS #3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489D49-2175-A84F-95C8-83BBE1B52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9519" y="2092325"/>
            <a:ext cx="6769100" cy="3848100"/>
          </a:xfrm>
        </p:spPr>
      </p:pic>
    </p:spTree>
    <p:extLst>
      <p:ext uri="{BB962C8B-B14F-4D97-AF65-F5344CB8AC3E}">
        <p14:creationId xmlns:p14="http://schemas.microsoft.com/office/powerpoint/2010/main" val="736735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46A60-C719-264B-AFD8-0A6ECBECE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ICCUBE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1C22F-6343-6E47-BACA-188E7104D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BI TOOLS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FREE VERSION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 COMPILATION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JAVA BASED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REAL TIME AGGREGATION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OLAP BASED (MDX DRILL DOWN)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MIXED/ANY DATA SOURCE: JDBC, FILES, HTTP, MONGODB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EXTRA: SCHEDULER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EXTRA: FAST ETL (EXTRACT TRANSFORM LOAD)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DBC58C-2E77-E54F-B048-BA60DCEC8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876" y="894711"/>
            <a:ext cx="5820989" cy="209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20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4FCA2-DDCA-6746-8ACE-6C54BF0346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INSTALL ICCUBE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E97666-3C9A-1040-812B-13DA2775D1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977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46A60-C719-264B-AFD8-0A6ECBECE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RETRIEVE / EXTRACT INSTALLER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1C22F-6343-6E47-BACA-188E7104D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/>
              </a:rPr>
              <a:t>http://gitlab.otc/bi/bootcamp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/>
              </a:rPr>
              <a:t>git clone git@gitlab.otc:bi/bootcamp.git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Unzip icCube-6.8.2.zip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9E9E3-BB0B-2F4D-802D-040E6E05E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271" y="2934525"/>
            <a:ext cx="7414558" cy="354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951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46A60-C719-264B-AFD8-0A6ECBECE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UP </a:t>
            </a:r>
            <a:r>
              <a:rPr lang="en-US" dirty="0" err="1"/>
              <a:t>ICcube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1C22F-6343-6E47-BACA-188E7104D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 the extracted folder, look for the bin folder.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Run: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./</a:t>
            </a:r>
            <a:r>
              <a:rPr lang="en-US" dirty="0" err="1"/>
              <a:t>icCube.sh</a:t>
            </a:r>
            <a:r>
              <a:rPr lang="en-US" dirty="0"/>
              <a:t>  or (</a:t>
            </a:r>
            <a:r>
              <a:rPr lang="en-US" dirty="0" err="1"/>
              <a:t>icCube.bat</a:t>
            </a:r>
            <a:r>
              <a:rPr lang="en-US" dirty="0"/>
              <a:t> on windows)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51D49D-8594-D140-979E-CC89A2E2A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545" y="2167252"/>
            <a:ext cx="85852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7938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{D275EAD2-3BCB-6A4E-AC03-39D322254CCF}tf10001120</Template>
  <TotalTime>18338</TotalTime>
  <Words>543</Words>
  <Application>Microsoft Macintosh PowerPoint</Application>
  <PresentationFormat>Widescreen</PresentationFormat>
  <Paragraphs>203</Paragraphs>
  <Slides>57</Slides>
  <Notes>15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メイリオ</vt:lpstr>
      <vt:lpstr>Calibri</vt:lpstr>
      <vt:lpstr>Tw Cen MT</vt:lpstr>
      <vt:lpstr>Tw Cen MT Condensed</vt:lpstr>
      <vt:lpstr>Wingdings 3</vt:lpstr>
      <vt:lpstr>Integral</vt:lpstr>
      <vt:lpstr>ICCUBE BOOTCAMP #1</vt:lpstr>
      <vt:lpstr>GOALS</vt:lpstr>
      <vt:lpstr>BOOTCAMP TAKE AWAYS </vt:lpstr>
      <vt:lpstr>GOALS</vt:lpstr>
      <vt:lpstr>ICCUBE in ONE SLIDE</vt:lpstr>
      <vt:lpstr>ICCUBE</vt:lpstr>
      <vt:lpstr>INSTALL ICCUBE</vt:lpstr>
      <vt:lpstr>RETRIEVE / EXTRACT INSTALLER</vt:lpstr>
      <vt:lpstr>Start UP ICcube</vt:lpstr>
      <vt:lpstr>FIRST LOGIN</vt:lpstr>
      <vt:lpstr>SCREENS OVERVIEW</vt:lpstr>
      <vt:lpstr>ADMIN SCREEN OVERVIEW</vt:lpstr>
      <vt:lpstr>QUICK ARCHITECTURE OVERVIEW </vt:lpstr>
      <vt:lpstr>QUICK STRUCTURE</vt:lpstr>
      <vt:lpstr>QUICK STRUCTURE</vt:lpstr>
      <vt:lpstr>BURGER DATA</vt:lpstr>
      <vt:lpstr>BURGER.CSV</vt:lpstr>
      <vt:lpstr>QUICK SCHEMA </vt:lpstr>
      <vt:lpstr>SCHEMA #1</vt:lpstr>
      <vt:lpstr>SCHEMA #2</vt:lpstr>
      <vt:lpstr>SCHEMA #3</vt:lpstr>
      <vt:lpstr>SCHEMA #4</vt:lpstr>
      <vt:lpstr>SCHEMA #5</vt:lpstr>
      <vt:lpstr>SCHEMA #6</vt:lpstr>
      <vt:lpstr>SCHEMA #7</vt:lpstr>
      <vt:lpstr>SCHEMA #8</vt:lpstr>
      <vt:lpstr>SCHEMA #9</vt:lpstr>
      <vt:lpstr>SCHEMA #10</vt:lpstr>
      <vt:lpstr>OLAP, DIMENSIONS, HIERARCHY, CUBE, MEASURES</vt:lpstr>
      <vt:lpstr>VOCABULARY</vt:lpstr>
      <vt:lpstr>VOCABULARY</vt:lpstr>
      <vt:lpstr>DEPLOY SCHEMA</vt:lpstr>
      <vt:lpstr>DEPLOY #1</vt:lpstr>
      <vt:lpstr>DEPLOY #2</vt:lpstr>
      <vt:lpstr>DEPLOY #3</vt:lpstr>
      <vt:lpstr>VIEW DATA WITH EXCEL</vt:lpstr>
      <vt:lpstr>Excel #0</vt:lpstr>
      <vt:lpstr>Excel #1</vt:lpstr>
      <vt:lpstr>Excel #2</vt:lpstr>
      <vt:lpstr>EXCEL #3</vt:lpstr>
      <vt:lpstr>EXCEL #4</vt:lpstr>
      <vt:lpstr>EXCEL #5</vt:lpstr>
      <vt:lpstr>ICCUBE REPORTING</vt:lpstr>
      <vt:lpstr>REPORT #1</vt:lpstr>
      <vt:lpstr>REPORT #2</vt:lpstr>
      <vt:lpstr>REPORT #3</vt:lpstr>
      <vt:lpstr>REPORT #4</vt:lpstr>
      <vt:lpstr>REPORT #5</vt:lpstr>
      <vt:lpstr>REPORT #6</vt:lpstr>
      <vt:lpstr>ICCUBE REPORTING EXTRAS</vt:lpstr>
      <vt:lpstr>SETTING UP A FILTER #1</vt:lpstr>
      <vt:lpstr>SETTING UP A FILTER #2</vt:lpstr>
      <vt:lpstr>SETTING UP A FILTER #3</vt:lpstr>
      <vt:lpstr>ICCUBE REPORTING EXTRAS</vt:lpstr>
      <vt:lpstr>COLORS AND COLUMNS #1</vt:lpstr>
      <vt:lpstr>COLORS AND COLUMNS #2</vt:lpstr>
      <vt:lpstr>COLORS AND COLUMNS #3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Beetool Juice</dc:title>
  <dc:creator>Nicolas Modrzyk</dc:creator>
  <cp:lastModifiedBy>Nicolas Modrzyk</cp:lastModifiedBy>
  <cp:revision>379</cp:revision>
  <cp:lastPrinted>2018-12-03T05:43:24Z</cp:lastPrinted>
  <dcterms:created xsi:type="dcterms:W3CDTF">2018-07-04T08:10:54Z</dcterms:created>
  <dcterms:modified xsi:type="dcterms:W3CDTF">2018-12-03T06:53:44Z</dcterms:modified>
</cp:coreProperties>
</file>